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89D295-6F36-4FA6-82FF-D13009E91E7C}" v="4" dt="2020-06-05T14:09:15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9D89D295-6F36-4FA6-82FF-D13009E91E7C}"/>
    <pc:docChg chg="addSld delSld modSld modSection">
      <pc:chgData name="Marieke Drabbe" userId="b9b1a049-6b87-453c-9d4e-1b3ea0ffd634" providerId="ADAL" clId="{9D89D295-6F36-4FA6-82FF-D13009E91E7C}" dt="2020-07-10T14:19:23.702" v="21" actId="20577"/>
      <pc:docMkLst>
        <pc:docMk/>
      </pc:docMkLst>
      <pc:sldChg chg="modSp">
        <pc:chgData name="Marieke Drabbe" userId="b9b1a049-6b87-453c-9d4e-1b3ea0ffd634" providerId="ADAL" clId="{9D89D295-6F36-4FA6-82FF-D13009E91E7C}" dt="2020-06-05T14:09:15.842" v="12"/>
        <pc:sldMkLst>
          <pc:docMk/>
          <pc:sldMk cId="3491648649" sldId="257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3491648649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3491648649" sldId="257"/>
            <ac:spMk id="10245" creationId="{00000000-0000-0000-0000-000000000000}"/>
          </ac:spMkLst>
        </pc:spChg>
      </pc:sldChg>
      <pc:sldChg chg="modSp">
        <pc:chgData name="Marieke Drabbe" userId="b9b1a049-6b87-453c-9d4e-1b3ea0ffd634" providerId="ADAL" clId="{9D89D295-6F36-4FA6-82FF-D13009E91E7C}" dt="2020-06-05T14:09:15.842" v="12"/>
        <pc:sldMkLst>
          <pc:docMk/>
          <pc:sldMk cId="2898902124" sldId="259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898902124" sldId="259"/>
            <ac:spMk id="19" creationId="{00000000-0000-0000-0000-000000000000}"/>
          </ac:spMkLst>
        </pc:spChg>
      </pc:sldChg>
      <pc:sldChg chg="modSp mod">
        <pc:chgData name="Marieke Drabbe" userId="b9b1a049-6b87-453c-9d4e-1b3ea0ffd634" providerId="ADAL" clId="{9D89D295-6F36-4FA6-82FF-D13009E91E7C}" dt="2020-07-10T14:19:23.702" v="21" actId="20577"/>
        <pc:sldMkLst>
          <pc:docMk/>
          <pc:sldMk cId="83892022" sldId="260"/>
        </pc:sldMkLst>
        <pc:spChg chg="mod">
          <ac:chgData name="Marieke Drabbe" userId="b9b1a049-6b87-453c-9d4e-1b3ea0ffd634" providerId="ADAL" clId="{9D89D295-6F36-4FA6-82FF-D13009E91E7C}" dt="2020-07-10T14:19:23.702" v="21" actId="20577"/>
          <ac:spMkLst>
            <pc:docMk/>
            <pc:sldMk cId="83892022" sldId="260"/>
            <ac:spMk id="10" creationId="{00000000-0000-0000-0000-000000000000}"/>
          </ac:spMkLst>
        </pc:spChg>
        <pc:picChg chg="mod">
          <ac:chgData name="Marieke Drabbe" userId="b9b1a049-6b87-453c-9d4e-1b3ea0ffd634" providerId="ADAL" clId="{9D89D295-6F36-4FA6-82FF-D13009E91E7C}" dt="2020-06-05T13:26:07.021" v="2" actId="1076"/>
          <ac:picMkLst>
            <pc:docMk/>
            <pc:sldMk cId="83892022" sldId="260"/>
            <ac:picMk id="14" creationId="{00000000-0000-0000-0000-000000000000}"/>
          </ac:picMkLst>
        </pc:picChg>
      </pc:sldChg>
      <pc:sldChg chg="del">
        <pc:chgData name="Marieke Drabbe" userId="b9b1a049-6b87-453c-9d4e-1b3ea0ffd634" providerId="ADAL" clId="{9D89D295-6F36-4FA6-82FF-D13009E91E7C}" dt="2020-06-05T13:26:35.403" v="5" actId="47"/>
        <pc:sldMkLst>
          <pc:docMk/>
          <pc:sldMk cId="268224060" sldId="262"/>
        </pc:sldMkLst>
      </pc:sldChg>
      <pc:sldChg chg="modSp mod">
        <pc:chgData name="Marieke Drabbe" userId="b9b1a049-6b87-453c-9d4e-1b3ea0ffd634" providerId="ADAL" clId="{9D89D295-6F36-4FA6-82FF-D13009E91E7C}" dt="2020-06-05T14:09:32.200" v="17" actId="20577"/>
        <pc:sldMkLst>
          <pc:docMk/>
          <pc:sldMk cId="1752962136" sldId="263"/>
        </pc:sldMkLst>
        <pc:spChg chg="mod">
          <ac:chgData name="Marieke Drabbe" userId="b9b1a049-6b87-453c-9d4e-1b3ea0ffd634" providerId="ADAL" clId="{9D89D295-6F36-4FA6-82FF-D13009E91E7C}" dt="2020-06-05T14:09:32.200" v="17" actId="20577"/>
          <ac:spMkLst>
            <pc:docMk/>
            <pc:sldMk cId="1752962136" sldId="263"/>
            <ac:spMk id="8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1752962136" sldId="263"/>
            <ac:spMk id="10" creationId="{00000000-0000-0000-0000-000000000000}"/>
          </ac:spMkLst>
        </pc:spChg>
      </pc:sldChg>
      <pc:sldChg chg="modSp">
        <pc:chgData name="Marieke Drabbe" userId="b9b1a049-6b87-453c-9d4e-1b3ea0ffd634" providerId="ADAL" clId="{9D89D295-6F36-4FA6-82FF-D13009E91E7C}" dt="2020-06-05T14:09:15.842" v="12"/>
        <pc:sldMkLst>
          <pc:docMk/>
          <pc:sldMk cId="2446642812" sldId="264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446642812" sldId="264"/>
            <ac:spMk id="12" creationId="{00000000-0000-0000-0000-000000000000}"/>
          </ac:spMkLst>
        </pc:spChg>
      </pc:sldChg>
      <pc:sldChg chg="modSp mod">
        <pc:chgData name="Marieke Drabbe" userId="b9b1a049-6b87-453c-9d4e-1b3ea0ffd634" providerId="ADAL" clId="{9D89D295-6F36-4FA6-82FF-D13009E91E7C}" dt="2020-06-05T14:09:27.227" v="15" actId="14734"/>
        <pc:sldMkLst>
          <pc:docMk/>
          <pc:sldMk cId="2052387474" sldId="265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052387474" sldId="265"/>
            <ac:spMk id="13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052387474" sldId="265"/>
            <ac:spMk id="17" creationId="{00000000-0000-0000-0000-000000000000}"/>
          </ac:spMkLst>
        </pc:spChg>
        <pc:graphicFrameChg chg="mod modGraphic">
          <ac:chgData name="Marieke Drabbe" userId="b9b1a049-6b87-453c-9d4e-1b3ea0ffd634" providerId="ADAL" clId="{9D89D295-6F36-4FA6-82FF-D13009E91E7C}" dt="2020-06-05T14:09:27.227" v="15" actId="14734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  <pc:sldChg chg="modSp add mod">
        <pc:chgData name="Marieke Drabbe" userId="b9b1a049-6b87-453c-9d4e-1b3ea0ffd634" providerId="ADAL" clId="{9D89D295-6F36-4FA6-82FF-D13009E91E7C}" dt="2020-06-05T14:09:36.240" v="19" actId="20577"/>
        <pc:sldMkLst>
          <pc:docMk/>
          <pc:sldMk cId="2429038155" sldId="268"/>
        </pc:sldMkLst>
        <pc:spChg chg="mod">
          <ac:chgData name="Marieke Drabbe" userId="b9b1a049-6b87-453c-9d4e-1b3ea0ffd634" providerId="ADAL" clId="{9D89D295-6F36-4FA6-82FF-D13009E91E7C}" dt="2020-06-05T14:09:15.842" v="12"/>
          <ac:spMkLst>
            <pc:docMk/>
            <pc:sldMk cId="2429038155" sldId="268"/>
            <ac:spMk id="2" creationId="{00000000-0000-0000-0000-000000000000}"/>
          </ac:spMkLst>
        </pc:spChg>
        <pc:spChg chg="mod">
          <ac:chgData name="Marieke Drabbe" userId="b9b1a049-6b87-453c-9d4e-1b3ea0ffd634" providerId="ADAL" clId="{9D89D295-6F36-4FA6-82FF-D13009E91E7C}" dt="2020-06-05T14:09:36.240" v="19" actId="20577"/>
          <ac:spMkLst>
            <pc:docMk/>
            <pc:sldMk cId="2429038155" sldId="268"/>
            <ac:spMk id="3" creationId="{0EF5C59D-F48A-4C4A-A9A5-9A6BCF602839}"/>
          </ac:spMkLst>
        </pc:spChg>
      </pc:sldChg>
    </pc:docChg>
  </pc:docChgLst>
  <pc:docChgLst>
    <pc:chgData name="Marieke Drabbe" userId="S::m.drabbe@helicon.nl::b9b1a049-6b87-453c-9d4e-1b3ea0ffd634" providerId="AD" clId="Web-{E5DA464D-0D55-4A50-9EB8-DED946261BDB}"/>
    <pc:docChg chg="modSld">
      <pc:chgData name="Marieke Drabbe" userId="S::m.drabbe@helicon.nl::b9b1a049-6b87-453c-9d4e-1b3ea0ffd634" providerId="AD" clId="Web-{E5DA464D-0D55-4A50-9EB8-DED946261BDB}" dt="2019-05-16T08:34:29.515" v="5" actId="20577"/>
      <pc:docMkLst>
        <pc:docMk/>
      </pc:docMkLst>
      <pc:sldChg chg="modSp">
        <pc:chgData name="Marieke Drabbe" userId="S::m.drabbe@helicon.nl::b9b1a049-6b87-453c-9d4e-1b3ea0ffd634" providerId="AD" clId="Web-{E5DA464D-0D55-4A50-9EB8-DED946261BDB}" dt="2019-05-16T08:34:29.515" v="4" actId="20577"/>
        <pc:sldMkLst>
          <pc:docMk/>
          <pc:sldMk cId="2052387474" sldId="265"/>
        </pc:sldMkLst>
        <pc:spChg chg="mod">
          <ac:chgData name="Marieke Drabbe" userId="S::m.drabbe@helicon.nl::b9b1a049-6b87-453c-9d4e-1b3ea0ffd634" providerId="AD" clId="Web-{E5DA464D-0D55-4A50-9EB8-DED946261BDB}" dt="2019-05-16T08:34:29.515" v="4" actId="20577"/>
          <ac:spMkLst>
            <pc:docMk/>
            <pc:sldMk cId="2052387474" sldId="265"/>
            <ac:spMk id="17" creationId="{00000000-0000-0000-0000-000000000000}"/>
          </ac:spMkLst>
        </pc:spChg>
      </pc:sldChg>
    </pc:docChg>
  </pc:docChgLst>
  <pc:docChgLst>
    <pc:chgData name="Marieke Drabbe" userId="S::m.drabbe@helicon.nl::b9b1a049-6b87-453c-9d4e-1b3ea0ffd634" providerId="AD" clId="Web-{B43D3329-625F-4CC8-A28C-2B3CE5FCCB51}"/>
    <pc:docChg chg="modSld">
      <pc:chgData name="Marieke Drabbe" userId="S::m.drabbe@helicon.nl::b9b1a049-6b87-453c-9d4e-1b3ea0ffd634" providerId="AD" clId="Web-{B43D3329-625F-4CC8-A28C-2B3CE5FCCB51}" dt="2019-05-15T09:16:33.451" v="18"/>
      <pc:docMkLst>
        <pc:docMk/>
      </pc:docMkLst>
      <pc:sldChg chg="modSp">
        <pc:chgData name="Marieke Drabbe" userId="S::m.drabbe@helicon.nl::b9b1a049-6b87-453c-9d4e-1b3ea0ffd634" providerId="AD" clId="Web-{B43D3329-625F-4CC8-A28C-2B3CE5FCCB51}" dt="2019-05-15T09:16:14.373" v="13" actId="20577"/>
        <pc:sldMkLst>
          <pc:docMk/>
          <pc:sldMk cId="83892022" sldId="260"/>
        </pc:sldMkLst>
        <pc:spChg chg="mod">
          <ac:chgData name="Marieke Drabbe" userId="S::m.drabbe@helicon.nl::b9b1a049-6b87-453c-9d4e-1b3ea0ffd634" providerId="AD" clId="Web-{B43D3329-625F-4CC8-A28C-2B3CE5FCCB51}" dt="2019-05-15T09:16:14.373" v="13" actId="20577"/>
          <ac:spMkLst>
            <pc:docMk/>
            <pc:sldMk cId="83892022" sldId="260"/>
            <ac:spMk id="10" creationId="{00000000-0000-0000-0000-000000000000}"/>
          </ac:spMkLst>
        </pc:spChg>
      </pc:sldChg>
      <pc:sldChg chg="addSp">
        <pc:chgData name="Marieke Drabbe" userId="S::m.drabbe@helicon.nl::b9b1a049-6b87-453c-9d4e-1b3ea0ffd634" providerId="AD" clId="Web-{B43D3329-625F-4CC8-A28C-2B3CE5FCCB51}" dt="2019-05-15T09:15:56.842" v="0"/>
        <pc:sldMkLst>
          <pc:docMk/>
          <pc:sldMk cId="2446642812" sldId="264"/>
        </pc:sldMkLst>
        <pc:spChg chg="add">
          <ac:chgData name="Marieke Drabbe" userId="S::m.drabbe@helicon.nl::b9b1a049-6b87-453c-9d4e-1b3ea0ffd634" providerId="AD" clId="Web-{B43D3329-625F-4CC8-A28C-2B3CE5FCCB51}" dt="2019-05-15T09:15:56.842" v="0"/>
          <ac:spMkLst>
            <pc:docMk/>
            <pc:sldMk cId="2446642812" sldId="264"/>
            <ac:spMk id="10" creationId="{C5635635-7B42-4FA0-8852-EB7C39A7E5FA}"/>
          </ac:spMkLst>
        </pc:spChg>
      </pc:sldChg>
      <pc:sldChg chg="modSp">
        <pc:chgData name="Marieke Drabbe" userId="S::m.drabbe@helicon.nl::b9b1a049-6b87-453c-9d4e-1b3ea0ffd634" providerId="AD" clId="Web-{B43D3329-625F-4CC8-A28C-2B3CE5FCCB51}" dt="2019-05-15T09:16:33.451" v="18"/>
        <pc:sldMkLst>
          <pc:docMk/>
          <pc:sldMk cId="2052387474" sldId="265"/>
        </pc:sldMkLst>
        <pc:graphicFrameChg chg="mod modGraphic">
          <ac:chgData name="Marieke Drabbe" userId="S::m.drabbe@helicon.nl::b9b1a049-6b87-453c-9d4e-1b3ea0ffd634" providerId="AD" clId="Web-{B43D3329-625F-4CC8-A28C-2B3CE5FCCB51}" dt="2019-05-15T09:16:33.451" v="18"/>
          <ac:graphicFrameMkLst>
            <pc:docMk/>
            <pc:sldMk cId="2052387474" sldId="265"/>
            <ac:graphicFrameMk id="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10-7-2020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7778" y="4732862"/>
            <a:ext cx="2719036" cy="1812691"/>
          </a:xfrm>
          <a:prstGeom prst="rect">
            <a:avLst/>
          </a:prstGeom>
        </p:spPr>
      </p:pic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79950" y="539259"/>
            <a:ext cx="10515600" cy="643655"/>
          </a:xfrm>
        </p:spPr>
        <p:txBody>
          <a:bodyPr>
            <a:normAutofit fontScale="90000"/>
          </a:bodyPr>
          <a:lstStyle/>
          <a:p>
            <a:r>
              <a:rPr lang="nl-NL"/>
              <a:t>IBS De leefbare stad – periode 1</a:t>
            </a:r>
            <a:br>
              <a:rPr lang="nl-NL"/>
            </a:br>
            <a:r>
              <a:rPr lang="nl-NL" sz="3600" i="1"/>
              <a:t>specialisatie Vrijetijd</a:t>
            </a:r>
          </a:p>
        </p:txBody>
      </p:sp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579950" y="1688326"/>
            <a:ext cx="5401924" cy="44875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Integrale beroepssituatie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In deze opdracht krijg je te maken met een ingewikkeld krachtenveld. Je gaat werken aan een casus waarbij diverse partijen verschillende belangen hebben.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Je gaat een beleidsadvies schrijven over een vraagstuk op het gebied van leefbaarheid (in en om de stad). Je werkt in multidisciplinaire teams. Dit wil zeggen; het beleidsadvies wordt vanuit verschillende (minimaal twee) specialisaties geschreven.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Voor een goed beleidsadvies moet je op de hoogte zijn van de actuele ontwikkelingen. Hiervoor doen jullie desk- en field research. Je kijkt welke ontwikkelingen belangrijk zijn voor de leefbaarheid van de stad. Ook zoek je contact met jullie stakeholders voor inhoudelijke afstemming. </a:t>
            </a:r>
          </a:p>
          <a:p>
            <a:pPr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1600" dirty="0"/>
              <a:t>Aan het einde van de periode organiseer je een activiteit waarin jullie het advies presenteren aan de stakeholders. 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251273" y="1685203"/>
            <a:ext cx="5576289" cy="13726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 dirty="0">
                <a:latin typeface="+mn-lt"/>
              </a:rPr>
              <a:t>Opdracht</a:t>
            </a:r>
            <a:endParaRPr lang="nl-NL" altLang="nl-NL" sz="1400" dirty="0">
              <a:latin typeface="+mn-lt"/>
            </a:endParaRPr>
          </a:p>
          <a:p>
            <a:pPr>
              <a:buNone/>
            </a:pPr>
            <a:r>
              <a:rPr lang="nl-NL" sz="1600" dirty="0"/>
              <a:t>In een multidisciplinaire team schrijf je een beleidsadvies over een vraagstuk rond leefbaarheid in en om de stad. Je organiseert een activiteit waarin jullie het advies presenteren aan de stakeholders.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251273" y="3217033"/>
            <a:ext cx="5401924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Voorwaarden</a:t>
            </a:r>
          </a:p>
          <a:p>
            <a:pPr lvl="0"/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Je doet desk- en fieldresearch om op de hoogte te zijn van de actuele ontwikkelingen</a:t>
            </a:r>
          </a:p>
          <a:p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Je stemt inhoudelijk af met stakeholders</a:t>
            </a:r>
          </a:p>
          <a:p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- Een multidisciplinaire team</a:t>
            </a:r>
          </a:p>
        </p:txBody>
      </p:sp>
      <p:sp>
        <p:nvSpPr>
          <p:cNvPr id="17" name="Rechthoek 16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2" b="16871"/>
          <a:stretch/>
        </p:blipFill>
        <p:spPr>
          <a:xfrm>
            <a:off x="10567193" y="119928"/>
            <a:ext cx="1573213" cy="816428"/>
          </a:xfrm>
        </p:spPr>
      </p:pic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84707" y="1899191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Toetsen </a:t>
            </a:r>
          </a:p>
          <a:p>
            <a:pPr eaLnBrk="1" hangingPunct="1">
              <a:defRPr/>
            </a:pPr>
            <a:r>
              <a:rPr lang="nl-NL" sz="1600" dirty="0"/>
              <a:t>Dit IBS wordt afgerond met 3 </a:t>
            </a:r>
            <a:r>
              <a:rPr lang="nl-NL" sz="1600" dirty="0" err="1"/>
              <a:t>toetsmomenten</a:t>
            </a:r>
            <a:r>
              <a:rPr lang="nl-NL" sz="1600" dirty="0"/>
              <a:t>: kennistoets, beleidsadvies en </a:t>
            </a:r>
            <a:r>
              <a:rPr lang="nl-NL" sz="1600" dirty="0" err="1"/>
              <a:t>Pecha</a:t>
            </a:r>
            <a:r>
              <a:rPr lang="nl-NL" sz="1600" dirty="0"/>
              <a:t> </a:t>
            </a:r>
            <a:r>
              <a:rPr lang="nl-NL" sz="1600" dirty="0" err="1"/>
              <a:t>Kucha</a:t>
            </a:r>
            <a:r>
              <a:rPr lang="nl-NL" sz="1600" dirty="0"/>
              <a:t>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6" y="1900696"/>
            <a:ext cx="4678922" cy="241181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de basisbegrippen behorende bij deze beroepssituatie uitleggen en toepassen. 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 dirty="0"/>
              <a:t>Je kunt een analyse maken op basis van door desk-en fieldresearch verzamelde gegevens .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sz="1600" dirty="0"/>
              <a:t>Je kunt op basis van je analyse een beleidsadvies opstellen. </a:t>
            </a:r>
            <a:endParaRPr lang="nl-NL" sz="1600" dirty="0">
              <a:cs typeface="Calibri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1600" dirty="0"/>
              <a:t>Je kunt je beleidsadvies op professionele wijze presenteren. </a:t>
            </a:r>
            <a:endParaRPr lang="nl-NL" sz="1600" dirty="0">
              <a:cs typeface="Calibri"/>
            </a:endParaRPr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658609"/>
              </p:ext>
            </p:extLst>
          </p:nvPr>
        </p:nvGraphicFramePr>
        <p:xfrm>
          <a:off x="684707" y="3351526"/>
          <a:ext cx="5616013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254748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424516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 dirty="0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Beleidsadvies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err="1"/>
                        <a:t>Pecha</a:t>
                      </a:r>
                      <a:r>
                        <a:rPr lang="nl-NL" sz="1400" baseline="0"/>
                        <a:t> </a:t>
                      </a:r>
                      <a:r>
                        <a:rPr lang="nl-NL" sz="1400" baseline="0" err="1"/>
                        <a:t>Kucha</a:t>
                      </a:r>
                      <a:r>
                        <a:rPr lang="nl-NL" sz="1400" baseline="0"/>
                        <a:t> presentatie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3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4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2x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 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Groep/Individueel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sp>
        <p:nvSpPr>
          <p:cNvPr id="12" name="Rechthoek 11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Vrijetijd</a:t>
            </a:r>
          </a:p>
        </p:txBody>
      </p:sp>
      <p:pic>
        <p:nvPicPr>
          <p:cNvPr id="15" name="Afbeelding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911" y="4665883"/>
            <a:ext cx="2720798" cy="178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6251274" y="1999334"/>
            <a:ext cx="4431625" cy="132343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Ondernemerschapscompetenties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Marktgericht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Sociale oriëntatie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Empathie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/>
              <a:t>Flexibiliteit </a:t>
            </a:r>
            <a:endParaRPr lang="nl-NL" sz="1400" b="1"/>
          </a:p>
        </p:txBody>
      </p:sp>
      <p:sp>
        <p:nvSpPr>
          <p:cNvPr id="19" name="Tekstvak 18"/>
          <p:cNvSpPr txBox="1"/>
          <p:nvPr/>
        </p:nvSpPr>
        <p:spPr>
          <a:xfrm>
            <a:off x="845419" y="1998712"/>
            <a:ext cx="4870986" cy="255454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Leervragen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breng je de verschillende belangen van de stakeholders in kaart?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zetten jullie verschillende belangen om in een advies dat richting geeft aan de leefbaarheid in en om de stad?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Aan wie wil je het advies presenteren en aan wie laat je het zien?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Hoe draagt jouw beleidsadvies bij aan het verbeteren van de leefomgeving?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948" y="3916333"/>
            <a:ext cx="2690707" cy="2690707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Vrijetijd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181" y="4483574"/>
            <a:ext cx="1398584" cy="1734679"/>
          </a:xfrm>
          <a:prstGeom prst="rect">
            <a:avLst/>
          </a:prstGeom>
        </p:spPr>
      </p:pic>
      <p:pic>
        <p:nvPicPr>
          <p:cNvPr id="10243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12" b="17861"/>
          <a:stretch/>
        </p:blipFill>
        <p:spPr>
          <a:xfrm>
            <a:off x="10459387" y="138233"/>
            <a:ext cx="1573213" cy="772887"/>
          </a:xfrm>
        </p:spPr>
      </p:pic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1110291" y="1917580"/>
            <a:ext cx="4820886" cy="233910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70C0"/>
                </a:solidFill>
                <a:latin typeface="+mn-lt"/>
              </a:rPr>
              <a:t>Kennistoets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kennistoets gaat over de theorie die betrekking heeft op deze IBS.  In deze kennistoets wordt leerdoel 1 getoetst. Bij dit leerdoel horen verschillende succescriteria. Deze vind je hiernaast.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600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539006" y="1931084"/>
            <a:ext cx="5391257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1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>
                <a:latin typeface="+mn-lt"/>
              </a:rPr>
              <a:t>1.1 Je kunt de aangeboden begrippen voor ‘Vrijetijd’ uitleggen en toepassen. </a:t>
            </a:r>
            <a:endParaRPr lang="nl-NL" sz="1600" dirty="0">
              <a:latin typeface="+mn-lt"/>
              <a:cs typeface="Calibri"/>
            </a:endParaRP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1.2 Je kunt de aangeboden begrippen voor ‘Theoretisch kader’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1.3 Je kunt de aangeboden begrippen voor ‘Onderzoeksmethodes’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1.4 Je kunt de aangeboden begrippen voor ‘Innovatie’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/>
              <a:t>1.5 </a:t>
            </a:r>
            <a:r>
              <a:rPr lang="nl-NL" sz="1600" dirty="0"/>
              <a:t>Je kunt de aangeboden begrippen voor ‘Groen in de stad’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1.6 Je kunt de aangeboden begrippen voor ‘</a:t>
            </a:r>
            <a:r>
              <a:rPr lang="nl-NL" sz="1600" dirty="0" err="1"/>
              <a:t>SDG’s</a:t>
            </a:r>
            <a:r>
              <a:rPr lang="nl-NL" sz="1600" dirty="0"/>
              <a:t>’ uitleggen en toepassen.</a:t>
            </a:r>
          </a:p>
          <a:p>
            <a:pPr>
              <a:spcBef>
                <a:spcPts val="0"/>
              </a:spcBef>
              <a:buNone/>
            </a:pPr>
            <a:r>
              <a:rPr lang="nl-NL" sz="1600" dirty="0"/>
              <a:t>1.7 Je kunt de aangeboden begrippen voor ‘Gedragsverandering’ uitleggen en toepassen.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Vrijetijd</a:t>
            </a:r>
          </a:p>
        </p:txBody>
      </p:sp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735897" y="1676724"/>
            <a:ext cx="5570012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dirty="0">
                <a:solidFill>
                  <a:srgbClr val="0070C0"/>
                </a:solidFill>
                <a:latin typeface="+mn-lt"/>
              </a:rPr>
              <a:t>Beleidsadvies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</a:rPr>
              <a:t>Het beleidsadvies maak je</a:t>
            </a:r>
            <a:r>
              <a:rPr lang="nl-NL" sz="1600" dirty="0"/>
              <a:t> voor een vraagstuk over de leefbaarheid in en om de stad. </a:t>
            </a:r>
            <a:r>
              <a:rPr lang="nl-NL" altLang="nl-NL" sz="1600" dirty="0"/>
              <a:t>Met dit beleidsadvies </a:t>
            </a:r>
            <a:r>
              <a:rPr lang="nl-NL" altLang="nl-NL" sz="1600" dirty="0">
                <a:latin typeface="+mn-lt"/>
              </a:rPr>
              <a:t>worden leerdoelen 2 en 3 getoetst. Bij deze leerdoelen horen verschillende succescriteria. Deze vind je hieronder en hiernaast.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735897" y="3206721"/>
            <a:ext cx="5570012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2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2.1 Je kunt een probleemstelling formuleren.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2.2 Je kunt je gekozen methode van desk- en field research verantwoorden.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2.3 Je kunt aan de hand van theorie uitleggen volgens welke stappen fieldresearch plaatsvindt.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2.4 Je kunt op systematische wijze data verzamelen.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2.5 Je kunt stapsgewijs de verzamelde data analyseren.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2.6 Je kunt beschikbare bronnen gebruiken om relevante data te verkrijgen.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2.7 Je kunt de meest relevante informatie uit je bronnen selecteren en een theoretisch kader schrijven. </a:t>
            </a:r>
          </a:p>
          <a:p>
            <a:pPr>
              <a:spcBef>
                <a:spcPts val="0"/>
              </a:spcBef>
            </a:pPr>
            <a:r>
              <a:rPr lang="nl-NL" sz="1400" b="0">
                <a:solidFill>
                  <a:schemeClr val="tx1"/>
                </a:solidFill>
              </a:rPr>
              <a:t>2.8 Je kunt het antwoord op je probleemstelling beargumenteren met behulp van je desk-en fieldresearch.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659592" y="1644374"/>
            <a:ext cx="5363073" cy="35702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 dirty="0">
                <a:latin typeface="+mn-lt"/>
              </a:rPr>
              <a:t>Succescriteria leerdoel 3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3.1 Je kunt een compleet beleidsadvies opstellen.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3.2 Je kunt groene en/of duurzame elementen in je advies opnemen en dit beargumenteren.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3.3 Je kunt je advies onderbouwen op basis van je analyse.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3.4 Je kunt je advies opstellen conform geldende en passende wet- en regelgevingen.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3.5 Je kunt in je advies de verschillende onderdelen van het begrip ‘leefbaarheid’ onderscheiden.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3.6 Je kunt de ontwikkeling met betrekking tot leefbaarheid in een gebied verklaren.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3.7 Je kunt beargumenteren hoe je trends hebt vertaald in je advies.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3.8 Je kunt in je advies een interventie benoemen die gedragsverandering teweeg brengt.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400" dirty="0"/>
              <a:t>3.9 Je kunt in je advies verbanden leggen tussen de verschillende onderdelen van ‘duurzame ontwikkeling’.</a:t>
            </a:r>
          </a:p>
        </p:txBody>
      </p:sp>
      <p:sp>
        <p:nvSpPr>
          <p:cNvPr id="13" name="Rechthoek 12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838200" y="195427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 – periode 1</a:t>
            </a:r>
            <a:br>
              <a:rPr lang="nl-NL"/>
            </a:br>
            <a:r>
              <a:rPr lang="nl-NL" sz="3600" i="1"/>
              <a:t>specialisatie Vrijetijd</a:t>
            </a:r>
          </a:p>
        </p:txBody>
      </p:sp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440" y="65445"/>
            <a:ext cx="11457892" cy="758281"/>
          </a:xfrm>
        </p:spPr>
        <p:txBody>
          <a:bodyPr>
            <a:normAutofit/>
          </a:bodyPr>
          <a:lstStyle/>
          <a:p>
            <a:r>
              <a:rPr lang="nl-NL" dirty="0"/>
              <a:t>Voorwaarde voor beoordeling beleidsadvies</a:t>
            </a:r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IBS-SEM-DWI-X41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05" y="817393"/>
            <a:ext cx="4068622" cy="5760344"/>
          </a:xfrm>
          <a:prstGeom prst="rect">
            <a:avLst/>
          </a:prstGeom>
        </p:spPr>
      </p:pic>
      <p:pic>
        <p:nvPicPr>
          <p:cNvPr id="4098" name="Picture 2" descr="Afbeeldingsresultaat voor uitroepteken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499" y="1572326"/>
            <a:ext cx="2294122" cy="229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5513" y="4232274"/>
            <a:ext cx="5224377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chemeClr val="accent5"/>
                </a:solidFill>
                <a:latin typeface="+mn-lt"/>
              </a:rPr>
              <a:t>Beleidsadvies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Het beleidsadvies wordt alleen beoordeeld als het aan de 'voorwaarden voor beoordeling' voldoet. De checklist hiervoor zie je hiernaast en is ook te downloaden in de Wiki.</a:t>
            </a:r>
          </a:p>
        </p:txBody>
      </p:sp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838200" y="1934093"/>
            <a:ext cx="4820886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800" b="1" err="1">
                <a:solidFill>
                  <a:srgbClr val="0070C0"/>
                </a:solidFill>
                <a:latin typeface="+mn-lt"/>
              </a:rPr>
              <a:t>Pecha</a:t>
            </a: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 </a:t>
            </a:r>
            <a:r>
              <a:rPr lang="nl-NL" altLang="nl-NL" sz="1800" b="1" err="1">
                <a:solidFill>
                  <a:srgbClr val="0070C0"/>
                </a:solidFill>
                <a:latin typeface="+mn-lt"/>
              </a:rPr>
              <a:t>Kucha</a:t>
            </a:r>
            <a:r>
              <a:rPr lang="nl-NL" altLang="nl-NL" sz="1800" b="1">
                <a:solidFill>
                  <a:srgbClr val="0070C0"/>
                </a:solidFill>
                <a:latin typeface="+mn-lt"/>
              </a:rPr>
              <a:t> 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Je geeft een </a:t>
            </a:r>
            <a:r>
              <a:rPr lang="nl-NL" altLang="nl-NL" sz="1600" err="1">
                <a:latin typeface="+mn-lt"/>
              </a:rPr>
              <a:t>Pecha</a:t>
            </a:r>
            <a:r>
              <a:rPr lang="nl-NL" altLang="nl-NL" sz="1600">
                <a:latin typeface="+mn-lt"/>
              </a:rPr>
              <a:t> </a:t>
            </a:r>
            <a:r>
              <a:rPr lang="nl-NL" altLang="nl-NL" sz="1600" err="1">
                <a:latin typeface="+mn-lt"/>
              </a:rPr>
              <a:t>Kucha</a:t>
            </a:r>
            <a:r>
              <a:rPr lang="nl-NL" altLang="nl-NL" sz="1600">
                <a:latin typeface="+mn-lt"/>
              </a:rPr>
              <a:t> presentatie voor de betrokken stakeholders. Hiermee wordt leerdoel 4 getoetst.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Kijk in het beoordelingsformulier voor de specifieke beoordelingscriteria. </a:t>
            </a: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IBS-SEM-LBS-V43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4"/>
          <p:cNvSpPr txBox="1">
            <a:spLocks noChangeArrowheads="1"/>
          </p:cNvSpPr>
          <p:nvPr/>
        </p:nvSpPr>
        <p:spPr bwMode="auto">
          <a:xfrm>
            <a:off x="6096000" y="1934093"/>
            <a:ext cx="5477882" cy="2037481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 dirty="0">
                <a:latin typeface="+mn-lt"/>
              </a:rPr>
              <a:t>Succescriteria leerdoel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4.1 Je kunt een professionele visuele ondersteuning bieden.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4.2 Je kunt de kern van je beleidsadvies verwoorden in je presentatie.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4.3 Je kunt aantonen hoe je met de presentatie aansluit bij de doelgroep.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sz="1600" dirty="0">
                <a:latin typeface="+mn-lt"/>
              </a:rPr>
              <a:t>4.4 Je kunt jouw advies op een overtuigende manier presenteren. 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389411"/>
            <a:ext cx="10515600" cy="1325563"/>
          </a:xfrm>
        </p:spPr>
        <p:txBody>
          <a:bodyPr>
            <a:normAutofit/>
          </a:bodyPr>
          <a:lstStyle/>
          <a:p>
            <a:r>
              <a:rPr lang="nl-NL"/>
              <a:t>IBS De leefbare stad</a:t>
            </a:r>
            <a:br>
              <a:rPr lang="nl-NL"/>
            </a:br>
            <a:r>
              <a:rPr lang="nl-NL" sz="3600" i="1"/>
              <a:t>specialisatie Vrijetijd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217" y="3507429"/>
            <a:ext cx="3720861" cy="2790646"/>
          </a:xfrm>
          <a:prstGeom prst="rect">
            <a:avLst/>
          </a:prstGeom>
        </p:spPr>
      </p:pic>
      <p:sp>
        <p:nvSpPr>
          <p:cNvPr id="10" name="Tijdelijke aanduiding voor inhoud 4">
            <a:extLst>
              <a:ext uri="{FF2B5EF4-FFF2-40B4-BE49-F238E27FC236}">
                <a16:creationId xmlns:a16="http://schemas.microsoft.com/office/drawing/2014/main" id="{C5635635-7B42-4FA0-8852-EB7C39A7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5999" y="4179452"/>
            <a:ext cx="5477882" cy="1052596"/>
          </a:xfrm>
          <a:prstGeom prst="rect">
            <a:avLst/>
          </a:prstGeom>
          <a:ln w="12700" cap="flat" cmpd="sng" algn="ctr">
            <a:solidFill>
              <a:schemeClr val="accent5"/>
            </a:solidFill>
            <a:prstDash val="solid"/>
            <a:miter lim="800000"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 anchor="t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nl-NL" sz="1600" b="1">
                <a:latin typeface="+mn-lt"/>
              </a:rPr>
              <a:t>Opmerking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1600">
                <a:latin typeface="+mn-lt"/>
              </a:rPr>
              <a:t>Voor de presentatie word je deels als groep beoordeeld (op de inhoud) en deels individueel (op presentatievaardigheden en professionele houding). Zie beoordelingsformulier voor details. 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A721D6-C307-4BBC-8027-3BE85CD710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164BA1-E473-4425-A42F-3C34A5AFCA2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E078440-6320-4D89-A0F5-BDC9576F0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1048</Words>
  <Application>Microsoft Office PowerPoint</Application>
  <PresentationFormat>Breedbeeld</PresentationFormat>
  <Paragraphs>120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IBS De leefbare stad – periode 1 specialisatie Vrijetijd</vt:lpstr>
      <vt:lpstr>IBS De leefbare stad specialisatie Vrijetijd</vt:lpstr>
      <vt:lpstr>IBS De leefbare stad specialisatie Vrijetijd</vt:lpstr>
      <vt:lpstr>IBS De leefbare stad specialisatie Vrijetijd</vt:lpstr>
      <vt:lpstr>IBS De leefbare stad – periode 1 specialisatie Vrijetijd</vt:lpstr>
      <vt:lpstr>Voorwaarde voor beoordeling beleidsadvies</vt:lpstr>
      <vt:lpstr>IBS De leefbare stad specialisatie Vrijetijd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</cp:revision>
  <dcterms:created xsi:type="dcterms:W3CDTF">2017-02-03T11:29:36Z</dcterms:created>
  <dcterms:modified xsi:type="dcterms:W3CDTF">2020-07-10T14:19:25Z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